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8"/>
  </p:notesMasterIdLst>
  <p:sldIdLst>
    <p:sldId id="256" r:id="rId2"/>
    <p:sldId id="299" r:id="rId3"/>
    <p:sldId id="381" r:id="rId4"/>
    <p:sldId id="382" r:id="rId5"/>
    <p:sldId id="288" r:id="rId6"/>
    <p:sldId id="355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815" autoAdjust="0"/>
    <p:restoredTop sz="94624" autoAdjust="0"/>
  </p:normalViewPr>
  <p:slideViewPr>
    <p:cSldViewPr>
      <p:cViewPr>
        <p:scale>
          <a:sx n="90" d="100"/>
          <a:sy n="90" d="100"/>
        </p:scale>
        <p:origin x="-504" y="-2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560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5DDCDD-1B47-4E7C-A5EE-E2E7F95CB9A6}" type="datetimeFigureOut">
              <a:rPr lang="ru-RU" smtClean="0"/>
              <a:pPr/>
              <a:t>08.01.2017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222C0A-A66C-4230-82CD-F639202474B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2D94FD8-3931-4E37-A4D3-6773E929C542}" type="datetimeFigureOut">
              <a:rPr lang="ru-RU" smtClean="0"/>
              <a:pPr/>
              <a:t>08.01.2017</a:t>
            </a:fld>
            <a:endParaRPr lang="ru-RU" dirty="0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A27BF13-6631-4395-9B2B-120E5F056ADE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2D94FD8-3931-4E37-A4D3-6773E929C542}" type="datetimeFigureOut">
              <a:rPr lang="ru-RU" smtClean="0"/>
              <a:pPr/>
              <a:t>08.01.2017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A27BF13-6631-4395-9B2B-120E5F056AD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2D94FD8-3931-4E37-A4D3-6773E929C542}" type="datetimeFigureOut">
              <a:rPr lang="ru-RU" smtClean="0"/>
              <a:pPr/>
              <a:t>08.01.2017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A27BF13-6631-4395-9B2B-120E5F056AD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2D94FD8-3931-4E37-A4D3-6773E929C542}" type="datetimeFigureOut">
              <a:rPr lang="ru-RU" smtClean="0"/>
              <a:pPr/>
              <a:t>08.01.2017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A27BF13-6631-4395-9B2B-120E5F056AD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2D94FD8-3931-4E37-A4D3-6773E929C542}" type="datetimeFigureOut">
              <a:rPr lang="ru-RU" smtClean="0"/>
              <a:pPr/>
              <a:t>08.01.2017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A27BF13-6631-4395-9B2B-120E5F056ADE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2D94FD8-3931-4E37-A4D3-6773E929C542}" type="datetimeFigureOut">
              <a:rPr lang="ru-RU" smtClean="0"/>
              <a:pPr/>
              <a:t>08.01.2017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A27BF13-6631-4395-9B2B-120E5F056AD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2D94FD8-3931-4E37-A4D3-6773E929C542}" type="datetimeFigureOut">
              <a:rPr lang="ru-RU" smtClean="0"/>
              <a:pPr/>
              <a:t>08.01.2017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A27BF13-6631-4395-9B2B-120E5F056AD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2D94FD8-3931-4E37-A4D3-6773E929C542}" type="datetimeFigureOut">
              <a:rPr lang="ru-RU" smtClean="0"/>
              <a:pPr/>
              <a:t>08.01.2017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A27BF13-6631-4395-9B2B-120E5F056AD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2D94FD8-3931-4E37-A4D3-6773E929C542}" type="datetimeFigureOut">
              <a:rPr lang="ru-RU" smtClean="0"/>
              <a:pPr/>
              <a:t>08.01.2017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A27BF13-6631-4395-9B2B-120E5F056ADE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2D94FD8-3931-4E37-A4D3-6773E929C542}" type="datetimeFigureOut">
              <a:rPr lang="ru-RU" smtClean="0"/>
              <a:pPr/>
              <a:t>08.01.2017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A27BF13-6631-4395-9B2B-120E5F056AD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2D94FD8-3931-4E37-A4D3-6773E929C542}" type="datetimeFigureOut">
              <a:rPr lang="ru-RU" smtClean="0"/>
              <a:pPr/>
              <a:t>08.01.2017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A27BF13-6631-4395-9B2B-120E5F056ADE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22D94FD8-3931-4E37-A4D3-6773E929C542}" type="datetimeFigureOut">
              <a:rPr lang="ru-RU" smtClean="0"/>
              <a:pPr/>
              <a:t>08.01.2017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 dirty="0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1A27BF13-6631-4395-9B2B-120E5F056ADE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1538" y="928670"/>
            <a:ext cx="8072462" cy="4429156"/>
          </a:xfrm>
        </p:spPr>
        <p:txBody>
          <a:bodyPr>
            <a:normAutofit fontScale="90000"/>
          </a:bodyPr>
          <a:lstStyle/>
          <a:p>
            <a: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  <a:t>Результаты проверочных  работ по русскому языку за </a:t>
            </a:r>
            <a: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  <a:t>2  </a:t>
            </a:r>
            <a: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  <a:t>четверть учащихся </a:t>
            </a:r>
            <a:b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  <a:t>7 классов 2016-2017 учебного года </a:t>
            </a:r>
            <a:b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43438" y="4071942"/>
            <a:ext cx="4328485" cy="633541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28" y="-571500"/>
            <a:ext cx="7498080" cy="1143000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</a:t>
            </a:r>
            <a:endParaRPr lang="ru-RU" sz="36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14414" y="500042"/>
            <a:ext cx="7498080" cy="48006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Всего учащихся –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829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Приняли участие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761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92%)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«5»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167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22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%),                </a:t>
            </a:r>
            <a:endParaRPr lang="ru-RU" sz="24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«4»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327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43%),              </a:t>
            </a:r>
            <a:endParaRPr lang="ru-RU" sz="24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«3»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223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(29%),                </a:t>
            </a:r>
            <a:endParaRPr lang="ru-RU" sz="24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«2»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44   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(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6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%),                   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Успеваемость –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94%          </a:t>
            </a:r>
            <a:endParaRPr lang="ru-RU" sz="24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Качество знаний –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65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%     </a:t>
            </a:r>
            <a:endParaRPr lang="ru-RU" sz="24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Средняя оценка  -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3,8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</a:t>
            </a:r>
            <a:endParaRPr lang="ru-RU" sz="24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-214338"/>
            <a:ext cx="7498080" cy="1631976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         Таблица результатов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071539" y="857233"/>
          <a:ext cx="8001055" cy="5284981"/>
        </p:xfrm>
        <a:graphic>
          <a:graphicData uri="http://schemas.openxmlformats.org/drawingml/2006/table">
            <a:tbl>
              <a:tblPr/>
              <a:tblGrid>
                <a:gridCol w="1500197"/>
                <a:gridCol w="1071570"/>
                <a:gridCol w="1044539"/>
                <a:gridCol w="629975"/>
                <a:gridCol w="630610"/>
                <a:gridCol w="629975"/>
                <a:gridCol w="636801"/>
                <a:gridCol w="626959"/>
                <a:gridCol w="540432"/>
                <a:gridCol w="689997"/>
              </a:tblGrid>
              <a:tr h="57150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Количество учащихся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latin typeface="Times New Roman"/>
                          <a:ea typeface="Calibri"/>
                          <a:cs typeface="Times New Roman"/>
                        </a:rPr>
                        <a:t>Количество выполнявших 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Успеваемость</a:t>
                      </a: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Качество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Ср. оценка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367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ООШ №</a:t>
                      </a:r>
                      <a:r>
                        <a:rPr lang="ru-RU" sz="1200" b="1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 smtClean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13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12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67</a:t>
                      </a: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50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3,0</a:t>
                      </a: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19367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СОШ №</a:t>
                      </a:r>
                      <a:r>
                        <a:rPr lang="ru-RU" sz="1200" b="1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85</a:t>
                      </a: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73</a:t>
                      </a: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13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31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21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8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89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60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3,7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19367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СОШ №</a:t>
                      </a:r>
                      <a:r>
                        <a:rPr lang="ru-RU" sz="1200" b="1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19</a:t>
                      </a: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19</a:t>
                      </a: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9</a:t>
                      </a: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89</a:t>
                      </a: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42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3,4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22669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СОШ №</a:t>
                      </a:r>
                      <a:r>
                        <a:rPr lang="ru-RU" sz="1200" b="1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39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37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8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19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8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95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73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3,9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19367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СОШ №</a:t>
                      </a:r>
                      <a:r>
                        <a:rPr lang="ru-RU" sz="1200" b="1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67</a:t>
                      </a: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62</a:t>
                      </a: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30</a:t>
                      </a: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15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16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98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72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4,1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19367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СОШ №</a:t>
                      </a:r>
                      <a:r>
                        <a:rPr lang="ru-RU" sz="1200" b="1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69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67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12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27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24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94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61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3,7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19367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СОШ №</a:t>
                      </a:r>
                      <a:r>
                        <a:rPr lang="ru-RU" sz="1200" b="1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7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83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74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18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  35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 18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  3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96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72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3,8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19367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СОШ №</a:t>
                      </a:r>
                      <a:r>
                        <a:rPr lang="ru-RU" sz="1200" b="1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8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53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50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12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20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18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100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64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3,8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  <a:tr h="19367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СОШ №</a:t>
                      </a:r>
                      <a:r>
                        <a:rPr lang="ru-RU" sz="1200" b="1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10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50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45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24</a:t>
                      </a: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12</a:t>
                      </a: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93</a:t>
                      </a: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67</a:t>
                      </a: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3,7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19367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Гимназия №</a:t>
                      </a:r>
                      <a:r>
                        <a:rPr lang="ru-RU" sz="1200" b="1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11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35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32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12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12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94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56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3,7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19367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лицей №</a:t>
                      </a:r>
                      <a:r>
                        <a:rPr lang="ru-RU" sz="1200" b="1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12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96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89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28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43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17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99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78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4,1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19367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СОШ №</a:t>
                      </a:r>
                      <a:r>
                        <a:rPr lang="ru-RU" sz="1200" b="1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13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26</a:t>
                      </a: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    19</a:t>
                      </a: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7</a:t>
                      </a: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7</a:t>
                      </a: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84</a:t>
                      </a: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47</a:t>
                      </a: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3,4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368280"/>
          </a:xfrm>
        </p:spPr>
        <p:txBody>
          <a:bodyPr>
            <a:normAutofit fontScale="90000"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                   Таблица результатов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214415" y="857231"/>
          <a:ext cx="7858179" cy="5618708"/>
        </p:xfrm>
        <a:graphic>
          <a:graphicData uri="http://schemas.openxmlformats.org/drawingml/2006/table">
            <a:tbl>
              <a:tblPr/>
              <a:tblGrid>
                <a:gridCol w="2303023"/>
                <a:gridCol w="540432"/>
                <a:gridCol w="629975"/>
                <a:gridCol w="629975"/>
                <a:gridCol w="630610"/>
                <a:gridCol w="695272"/>
                <a:gridCol w="571504"/>
                <a:gridCol w="571504"/>
                <a:gridCol w="595887"/>
                <a:gridCol w="689997"/>
              </a:tblGrid>
              <a:tr h="6429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Количество учащихся</a:t>
                      </a:r>
                      <a:endParaRPr lang="ru-RU" sz="1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Количество выполнявших </a:t>
                      </a: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</a:t>
                      </a:r>
                      <a:endParaRPr lang="ru-RU" sz="1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</a:t>
                      </a:r>
                      <a:endParaRPr lang="ru-RU" sz="1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</a:t>
                      </a:r>
                      <a:endParaRPr lang="ru-RU" sz="1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</a:t>
                      </a:r>
                      <a:endParaRPr lang="ru-RU" sz="1200" b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Успеваемость</a:t>
                      </a:r>
                      <a:endParaRPr lang="ru-RU" sz="1200" b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Качество</a:t>
                      </a:r>
                      <a:endParaRPr lang="ru-RU" sz="1200" b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Ср. оценка</a:t>
                      </a:r>
                      <a:endParaRPr lang="ru-RU" sz="1200" b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721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Шугуровская СОШ</a:t>
                      </a:r>
                      <a:endParaRPr lang="ru-RU" sz="1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56</a:t>
                      </a:r>
                      <a:endParaRPr lang="ru-RU" sz="1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52</a:t>
                      </a:r>
                      <a:endParaRPr lang="ru-RU" sz="1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9</a:t>
                      </a:r>
                      <a:endParaRPr lang="ru-RU" sz="1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22</a:t>
                      </a:r>
                      <a:endParaRPr lang="ru-RU" sz="1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19</a:t>
                      </a:r>
                      <a:endParaRPr lang="ru-RU" sz="1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</a:t>
                      </a:r>
                      <a:endParaRPr lang="ru-RU" sz="1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96</a:t>
                      </a:r>
                      <a:endParaRPr lang="ru-RU" sz="1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60</a:t>
                      </a:r>
                      <a:endParaRPr lang="ru-RU" sz="1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3,8</a:t>
                      </a:r>
                      <a:endParaRPr lang="ru-RU" sz="1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28575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Зеленорощинская СОШ</a:t>
                      </a:r>
                      <a:endParaRPr lang="ru-RU" sz="1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15</a:t>
                      </a:r>
                      <a:endParaRPr lang="ru-RU" sz="1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13</a:t>
                      </a:r>
                      <a:endParaRPr lang="ru-RU" sz="1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</a:t>
                      </a:r>
                      <a:endParaRPr lang="ru-RU" sz="1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</a:t>
                      </a:r>
                      <a:endParaRPr lang="ru-RU" sz="1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</a:t>
                      </a:r>
                      <a:endParaRPr lang="ru-RU" sz="1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</a:t>
                      </a:r>
                      <a:endParaRPr lang="ru-RU" sz="1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85</a:t>
                      </a:r>
                      <a:endParaRPr lang="ru-RU" sz="1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46</a:t>
                      </a:r>
                      <a:endParaRPr lang="ru-RU" sz="1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3,6</a:t>
                      </a:r>
                      <a:endParaRPr lang="ru-RU" sz="1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21431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err="1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Старокувакская</a:t>
                      </a: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СОШ</a:t>
                      </a:r>
                      <a:endParaRPr lang="ru-RU" sz="1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11</a:t>
                      </a:r>
                      <a:endParaRPr lang="ru-RU" sz="1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10</a:t>
                      </a:r>
                      <a:endParaRPr lang="ru-RU" sz="1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</a:t>
                      </a:r>
                      <a:endParaRPr lang="ru-RU" sz="1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</a:t>
                      </a:r>
                      <a:endParaRPr lang="ru-RU" sz="1200" b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</a:t>
                      </a:r>
                      <a:endParaRPr lang="ru-RU" sz="1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0</a:t>
                      </a:r>
                      <a:endParaRPr lang="ru-RU" sz="1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100</a:t>
                      </a:r>
                      <a:endParaRPr lang="ru-RU" sz="1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70</a:t>
                      </a:r>
                      <a:endParaRPr lang="ru-RU" sz="1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3,9</a:t>
                      </a:r>
                      <a:endParaRPr lang="ru-RU" sz="1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  <a:tr h="28575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err="1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Тимяшевская</a:t>
                      </a: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СОШ</a:t>
                      </a:r>
                      <a:endParaRPr lang="ru-RU" sz="1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31</a:t>
                      </a:r>
                      <a:endParaRPr lang="ru-RU" sz="1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30</a:t>
                      </a:r>
                      <a:endParaRPr lang="ru-RU" sz="1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7</a:t>
                      </a:r>
                      <a:endParaRPr lang="ru-RU" sz="1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13</a:t>
                      </a:r>
                      <a:endParaRPr lang="ru-RU" sz="1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7</a:t>
                      </a:r>
                      <a:endParaRPr lang="ru-RU" sz="1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</a:t>
                      </a:r>
                      <a:endParaRPr lang="ru-RU" sz="1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90</a:t>
                      </a:r>
                      <a:endParaRPr lang="ru-RU" sz="1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67</a:t>
                      </a:r>
                      <a:endParaRPr lang="ru-RU" sz="1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3,8</a:t>
                      </a:r>
                      <a:endParaRPr lang="ru-RU" sz="1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28575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err="1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Старописьмянская</a:t>
                      </a: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ООШ</a:t>
                      </a:r>
                      <a:endParaRPr lang="ru-RU" sz="1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</a:t>
                      </a:r>
                      <a:endParaRPr lang="ru-RU" sz="1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</a:t>
                      </a:r>
                      <a:endParaRPr lang="ru-RU" sz="1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0</a:t>
                      </a:r>
                      <a:endParaRPr lang="ru-RU" sz="1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</a:t>
                      </a:r>
                      <a:endParaRPr lang="ru-RU" sz="1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</a:t>
                      </a:r>
                      <a:endParaRPr lang="ru-RU" sz="1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0</a:t>
                      </a:r>
                      <a:endParaRPr lang="ru-RU" sz="1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100</a:t>
                      </a:r>
                      <a:endParaRPr lang="ru-RU" sz="1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50</a:t>
                      </a:r>
                      <a:endParaRPr lang="ru-RU" sz="1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3,5</a:t>
                      </a:r>
                      <a:endParaRPr lang="ru-RU" sz="1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8575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Подлесная ООШ</a:t>
                      </a:r>
                      <a:endParaRPr lang="ru-RU" sz="1200" b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11</a:t>
                      </a:r>
                      <a:endParaRPr lang="ru-RU" sz="1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10</a:t>
                      </a:r>
                      <a:endParaRPr lang="ru-RU" sz="1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0</a:t>
                      </a:r>
                      <a:endParaRPr lang="ru-RU" sz="1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6</a:t>
                      </a:r>
                      <a:endParaRPr lang="ru-RU" sz="1200" b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</a:t>
                      </a:r>
                      <a:endParaRPr lang="ru-RU" sz="1200" b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0</a:t>
                      </a:r>
                      <a:endParaRPr lang="ru-RU" sz="1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100</a:t>
                      </a:r>
                      <a:endParaRPr lang="ru-RU" sz="1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60</a:t>
                      </a:r>
                      <a:endParaRPr lang="ru-RU" sz="1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3,6</a:t>
                      </a:r>
                      <a:endParaRPr lang="ru-RU" sz="1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8575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Ново-Сережкинская ООШ</a:t>
                      </a:r>
                      <a:endParaRPr lang="ru-RU" sz="1200" b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6</a:t>
                      </a:r>
                      <a:endParaRPr lang="ru-RU" sz="1200" b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6</a:t>
                      </a:r>
                      <a:endParaRPr lang="ru-RU" sz="1200" b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0</a:t>
                      </a:r>
                      <a:endParaRPr lang="ru-RU" sz="1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</a:t>
                      </a:r>
                      <a:endParaRPr lang="ru-RU" sz="1200" b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</a:t>
                      </a:r>
                      <a:endParaRPr lang="ru-RU" sz="1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0</a:t>
                      </a:r>
                      <a:endParaRPr lang="ru-RU" sz="1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100</a:t>
                      </a:r>
                      <a:endParaRPr lang="ru-RU" sz="1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50</a:t>
                      </a:r>
                      <a:endParaRPr lang="ru-RU" sz="1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3,5</a:t>
                      </a:r>
                      <a:endParaRPr lang="ru-RU" sz="1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1431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err="1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Зай-Каратайская</a:t>
                      </a: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ООШ</a:t>
                      </a:r>
                      <a:endParaRPr lang="ru-RU" sz="1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</a:t>
                      </a:r>
                      <a:endParaRPr lang="ru-RU" sz="1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</a:t>
                      </a:r>
                      <a:endParaRPr lang="ru-RU" sz="1200" b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</a:t>
                      </a:r>
                      <a:endParaRPr lang="ru-RU" sz="1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     1</a:t>
                      </a:r>
                      <a:endParaRPr lang="ru-RU" sz="1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    2</a:t>
                      </a:r>
                      <a:endParaRPr lang="ru-RU" sz="1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        1</a:t>
                      </a:r>
                      <a:endParaRPr lang="ru-RU" sz="1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80</a:t>
                      </a:r>
                      <a:endParaRPr lang="ru-RU" sz="1200" b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40</a:t>
                      </a:r>
                      <a:endParaRPr lang="ru-RU" sz="1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3,4</a:t>
                      </a:r>
                      <a:endParaRPr lang="ru-RU" sz="1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21431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err="1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Нижнечершилинская</a:t>
                      </a: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ООШ</a:t>
                      </a:r>
                      <a:endParaRPr lang="ru-RU" sz="1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</a:t>
                      </a:r>
                      <a:endParaRPr lang="ru-RU" sz="1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</a:t>
                      </a:r>
                      <a:endParaRPr lang="ru-RU" sz="1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0</a:t>
                      </a:r>
                      <a:endParaRPr lang="ru-RU" sz="1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</a:t>
                      </a:r>
                      <a:endParaRPr lang="ru-RU" sz="1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</a:t>
                      </a:r>
                      <a:endParaRPr lang="ru-RU" sz="1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0</a:t>
                      </a:r>
                      <a:endParaRPr lang="ru-RU" sz="1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100</a:t>
                      </a:r>
                      <a:endParaRPr lang="ru-RU" sz="1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75</a:t>
                      </a:r>
                      <a:endParaRPr lang="ru-RU" sz="1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3,8</a:t>
                      </a:r>
                      <a:endParaRPr lang="ru-RU" sz="1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  <a:tr h="21431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Урмышлинская ООШ</a:t>
                      </a:r>
                      <a:endParaRPr lang="ru-RU" sz="1200" b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</a:t>
                      </a:r>
                      <a:endParaRPr lang="ru-RU" sz="1200" b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</a:t>
                      </a:r>
                      <a:endParaRPr lang="ru-RU" sz="1200" b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0</a:t>
                      </a:r>
                      <a:endParaRPr lang="ru-RU" sz="1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</a:t>
                      </a:r>
                      <a:endParaRPr lang="ru-RU" sz="1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0</a:t>
                      </a:r>
                      <a:endParaRPr lang="ru-RU" sz="1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0</a:t>
                      </a:r>
                      <a:endParaRPr lang="ru-RU" sz="1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100</a:t>
                      </a:r>
                      <a:endParaRPr lang="ru-RU" sz="1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100</a:t>
                      </a:r>
                      <a:endParaRPr lang="ru-RU" sz="1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4,0</a:t>
                      </a:r>
                      <a:endParaRPr lang="ru-RU" sz="1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  <a:tr h="28575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err="1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Керлигачская</a:t>
                      </a: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ООШ</a:t>
                      </a:r>
                      <a:endParaRPr lang="ru-RU" sz="1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6</a:t>
                      </a:r>
                      <a:endParaRPr lang="ru-RU" sz="1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6</a:t>
                      </a:r>
                      <a:endParaRPr lang="ru-RU" sz="1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0</a:t>
                      </a:r>
                      <a:endParaRPr lang="ru-RU" sz="1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</a:t>
                      </a:r>
                      <a:endParaRPr lang="ru-RU" sz="1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</a:t>
                      </a:r>
                      <a:endParaRPr lang="ru-RU" sz="1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</a:t>
                      </a:r>
                      <a:endParaRPr lang="ru-RU" sz="1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83</a:t>
                      </a:r>
                      <a:endParaRPr lang="ru-RU" sz="1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67</a:t>
                      </a:r>
                      <a:endParaRPr lang="ru-RU" sz="1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3,5</a:t>
                      </a:r>
                      <a:endParaRPr lang="ru-RU" sz="1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28575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Сарабикуловская ООШ</a:t>
                      </a:r>
                      <a:endParaRPr lang="ru-RU" sz="1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</a:t>
                      </a:r>
                      <a:endParaRPr lang="ru-RU" sz="1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</a:t>
                      </a:r>
                      <a:endParaRPr lang="ru-RU" sz="1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0</a:t>
                      </a:r>
                      <a:endParaRPr lang="ru-RU" sz="1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</a:t>
                      </a:r>
                      <a:endParaRPr lang="ru-RU" sz="1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</a:t>
                      </a:r>
                      <a:endParaRPr lang="ru-RU" sz="1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0</a:t>
                      </a:r>
                      <a:endParaRPr lang="ru-RU" sz="1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100</a:t>
                      </a:r>
                      <a:endParaRPr lang="ru-RU" sz="1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75</a:t>
                      </a:r>
                      <a:endParaRPr lang="ru-RU" sz="1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3,8</a:t>
                      </a:r>
                      <a:endParaRPr lang="ru-RU" sz="1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  <a:tr h="28575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err="1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Сугушлинская</a:t>
                      </a: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ООШ</a:t>
                      </a:r>
                      <a:endParaRPr lang="ru-RU" sz="1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   10</a:t>
                      </a:r>
                      <a:endParaRPr lang="ru-RU" sz="1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    10</a:t>
                      </a: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</a:t>
                      </a:r>
                      <a:endParaRPr lang="ru-RU" sz="1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</a:t>
                      </a:r>
                      <a:endParaRPr lang="ru-RU" sz="1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</a:t>
                      </a:r>
                      <a:endParaRPr lang="ru-RU" sz="1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</a:t>
                      </a:r>
                      <a:endParaRPr lang="ru-RU" sz="1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80</a:t>
                      </a:r>
                      <a:endParaRPr lang="ru-RU" sz="1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50</a:t>
                      </a:r>
                      <a:endParaRPr lang="ru-RU" sz="1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3,4</a:t>
                      </a:r>
                      <a:endParaRPr lang="ru-RU" sz="1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21431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err="1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Каркалинская</a:t>
                      </a: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ООШ</a:t>
                      </a:r>
                      <a:endParaRPr lang="ru-RU" sz="1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7</a:t>
                      </a:r>
                      <a:endParaRPr lang="ru-RU" sz="1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6</a:t>
                      </a:r>
                      <a:endParaRPr lang="ru-RU" sz="1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     2</a:t>
                      </a:r>
                      <a:endParaRPr lang="ru-RU" sz="1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</a:t>
                      </a:r>
                      <a:endParaRPr lang="ru-RU" sz="1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</a:t>
                      </a:r>
                      <a:endParaRPr lang="ru-RU" sz="1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0</a:t>
                      </a:r>
                      <a:endParaRPr lang="ru-RU" sz="1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100</a:t>
                      </a:r>
                      <a:endParaRPr lang="ru-RU" sz="1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83</a:t>
                      </a:r>
                      <a:endParaRPr lang="ru-RU" sz="1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4,2</a:t>
                      </a:r>
                      <a:endParaRPr lang="ru-RU" sz="1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  <a:tr h="28575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Старо – </a:t>
                      </a:r>
                      <a:r>
                        <a:rPr lang="ru-RU" sz="1200" b="1" dirty="0" err="1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Иштерякская</a:t>
                      </a: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ООШ</a:t>
                      </a:r>
                      <a:endParaRPr lang="ru-RU" sz="1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9</a:t>
                      </a:r>
                      <a:endParaRPr lang="ru-RU" sz="1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9</a:t>
                      </a:r>
                      <a:endParaRPr lang="ru-RU" sz="1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</a:t>
                      </a:r>
                      <a:endParaRPr lang="ru-RU" sz="1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</a:t>
                      </a:r>
                      <a:endParaRPr lang="ru-RU" sz="1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</a:t>
                      </a:r>
                      <a:endParaRPr lang="ru-RU" sz="1200" b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0</a:t>
                      </a:r>
                      <a:endParaRPr lang="ru-RU" sz="1200" b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100</a:t>
                      </a:r>
                      <a:endParaRPr lang="ru-RU" sz="1200" b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56</a:t>
                      </a:r>
                      <a:endParaRPr lang="ru-RU" sz="1200" b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3,7</a:t>
                      </a:r>
                      <a:endParaRPr lang="ru-RU" sz="1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1431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Куакбашская ООШ</a:t>
                      </a:r>
                      <a:endParaRPr lang="ru-RU" sz="1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</a:t>
                      </a:r>
                      <a:endParaRPr lang="ru-RU" sz="1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</a:t>
                      </a:r>
                      <a:endParaRPr lang="ru-RU" sz="1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</a:t>
                      </a:r>
                      <a:endParaRPr lang="ru-RU" sz="1200" b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</a:t>
                      </a:r>
                      <a:endParaRPr lang="ru-RU" sz="1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</a:t>
                      </a:r>
                      <a:endParaRPr lang="ru-RU" sz="1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0</a:t>
                      </a:r>
                      <a:endParaRPr lang="ru-RU" sz="1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  100</a:t>
                      </a:r>
                      <a:endParaRPr lang="ru-RU" sz="1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  75</a:t>
                      </a:r>
                      <a:endParaRPr lang="ru-RU" sz="1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4,2</a:t>
                      </a:r>
                      <a:endParaRPr lang="ru-RU" sz="1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  <a:tr h="28575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Ивановская ООШ</a:t>
                      </a:r>
                      <a:endParaRPr lang="ru-RU" sz="1200" b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</a:t>
                      </a:r>
                      <a:endParaRPr lang="ru-RU" sz="1200" b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</a:t>
                      </a:r>
                      <a:endParaRPr lang="ru-RU" sz="1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0</a:t>
                      </a:r>
                      <a:endParaRPr lang="ru-RU" sz="1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</a:t>
                      </a:r>
                      <a:endParaRPr lang="ru-RU" sz="1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0</a:t>
                      </a:r>
                      <a:endParaRPr lang="ru-RU" sz="1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0</a:t>
                      </a:r>
                      <a:endParaRPr lang="ru-RU" sz="1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100</a:t>
                      </a:r>
                      <a:endParaRPr lang="ru-RU" sz="1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100</a:t>
                      </a:r>
                      <a:endParaRPr lang="ru-RU" sz="1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4,0</a:t>
                      </a:r>
                      <a:endParaRPr lang="ru-RU" sz="1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  <a:tr h="15684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err="1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Урдалинская</a:t>
                      </a: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ООШ </a:t>
                      </a:r>
                      <a:endParaRPr lang="ru-RU" sz="1200" b="1" dirty="0" smtClean="0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</a:t>
                      </a:r>
                      <a:endParaRPr lang="ru-RU" sz="1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</a:t>
                      </a:r>
                      <a:endParaRPr lang="ru-RU" sz="1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0</a:t>
                      </a:r>
                      <a:endParaRPr lang="ru-RU" sz="1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</a:t>
                      </a:r>
                      <a:endParaRPr lang="ru-RU" sz="1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</a:t>
                      </a:r>
                      <a:endParaRPr lang="ru-RU" sz="1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0</a:t>
                      </a:r>
                      <a:endParaRPr lang="ru-RU" sz="1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100</a:t>
                      </a:r>
                      <a:endParaRPr lang="ru-RU" sz="1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60</a:t>
                      </a:r>
                      <a:endParaRPr lang="ru-RU" sz="1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4,2</a:t>
                      </a:r>
                      <a:endParaRPr lang="ru-RU" sz="1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-642966"/>
            <a:ext cx="8576530" cy="2060604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Выводы:</a:t>
            </a:r>
            <a:endParaRPr lang="ru-RU" sz="32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14414" y="785794"/>
            <a:ext cx="7498080" cy="5014914"/>
          </a:xfrm>
        </p:spPr>
        <p:txBody>
          <a:bodyPr>
            <a:normAutofit/>
          </a:bodyPr>
          <a:lstStyle/>
          <a:p>
            <a:pPr lvl="0">
              <a:buNone/>
            </a:pP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1.Результаты  проверочной   работы по русскому языку в 7  классах считать удовлетворительными, </a:t>
            </a:r>
          </a:p>
          <a:p>
            <a:pPr lvl="0">
              <a:buNone/>
            </a:pP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   показатели успеваемости </a:t>
            </a:r>
          </a:p>
          <a:p>
            <a:pPr lvl="0">
              <a:buNone/>
            </a:pP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   недостаточными.</a:t>
            </a:r>
          </a:p>
          <a:p>
            <a:pPr lvl="0">
              <a:buNone/>
            </a:pPr>
            <a:endParaRPr lang="ru-RU" sz="33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endParaRPr lang="ru-RU" sz="33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endParaRPr lang="ru-RU" sz="33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endParaRPr lang="ru-RU" sz="33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4414" y="-428652"/>
            <a:ext cx="7719274" cy="1357322"/>
          </a:xfrm>
        </p:spPr>
        <p:txBody>
          <a:bodyPr>
            <a:normAutofit/>
          </a:bodyPr>
          <a:lstStyle/>
          <a:p>
            <a:endParaRPr lang="ru-RU" sz="2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0"/>
            <a:ext cx="8001056" cy="592933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800" b="1" dirty="0" smtClean="0">
                <a:solidFill>
                  <a:srgbClr val="C00000"/>
                </a:solidFill>
              </a:rPr>
              <a:t> </a:t>
            </a:r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800" dirty="0" smtClean="0">
                <a:solidFill>
                  <a:srgbClr val="0070C0"/>
                </a:solidFill>
              </a:rPr>
              <a:t>.  </a:t>
            </a:r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Рекомендации руководителям: 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 на заседаниях ШМО проанализировать результаты проверочных работ по русскому языку и  запланировать систему мер, направленных на улучшение и стабилизацию результатов учащихся  к концу 2016-2017 учебного года;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- организовать работу учителей по устранению выявленных пробелов в знаниях учащихся во внеурочное время, на дополнительных занятиях.</a:t>
            </a:r>
          </a:p>
          <a:p>
            <a:pPr marL="596646" indent="-514350">
              <a:buNone/>
            </a:pPr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Рекомендации учителям: </a:t>
            </a:r>
          </a:p>
          <a:p>
            <a:pPr marL="596646" indent="-514350">
              <a:spcBef>
                <a:spcPts val="0"/>
              </a:spcBef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-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 целью ликвидации пробелов в знаниях организовать работу с учащимися по индивидуальным планам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(срок: постоянно)</a:t>
            </a:r>
          </a:p>
          <a:p>
            <a:pPr marL="596646" indent="-514350">
              <a:spcBef>
                <a:spcPts val="0"/>
              </a:spcBef>
              <a:buNone/>
            </a:pP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>
    <a:lnDef>
      <a:spPr>
        <a:ln w="25400">
          <a:solidFill>
            <a:srgbClr val="0070C0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4047</TotalTime>
  <Words>476</Words>
  <Application>Microsoft Office PowerPoint</Application>
  <PresentationFormat>Экран (4:3)</PresentationFormat>
  <Paragraphs>342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Солнцестояние</vt:lpstr>
      <vt:lpstr>                                     Результаты проверочных  работ по русскому языку за 2  четверть учащихся  7 классов 2016-2017 учебного года   </vt:lpstr>
      <vt:lpstr>         </vt:lpstr>
      <vt:lpstr>           Таблица результатов</vt:lpstr>
      <vt:lpstr>                     Таблица результатов</vt:lpstr>
      <vt:lpstr>   Выводы:</vt:lpstr>
      <vt:lpstr>Слайд 6</vt:lpstr>
    </vt:vector>
  </TitlesOfParts>
  <Company>ИМЦ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Результаты диагностического тестирования по математике  за 1 полугодие  2012-2013 учебного года. </dc:title>
  <dc:creator>РС</dc:creator>
  <cp:lastModifiedBy>Mac93</cp:lastModifiedBy>
  <cp:revision>561</cp:revision>
  <dcterms:created xsi:type="dcterms:W3CDTF">2012-12-17T07:09:56Z</dcterms:created>
  <dcterms:modified xsi:type="dcterms:W3CDTF">2017-01-08T16:57:44Z</dcterms:modified>
</cp:coreProperties>
</file>